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3" r:id="rId9"/>
    <p:sldId id="266" r:id="rId10"/>
    <p:sldId id="264" r:id="rId11"/>
    <p:sldId id="267" r:id="rId12"/>
    <p:sldId id="273" r:id="rId13"/>
    <p:sldId id="275" r:id="rId14"/>
    <p:sldId id="276" r:id="rId15"/>
    <p:sldId id="277" r:id="rId16"/>
    <p:sldId id="278" r:id="rId17"/>
    <p:sldId id="280" r:id="rId18"/>
    <p:sldId id="270" r:id="rId19"/>
    <p:sldId id="271" r:id="rId20"/>
    <p:sldId id="279" r:id="rId21"/>
    <p:sldId id="272" r:id="rId22"/>
    <p:sldId id="25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F577-200A-E846-BAD7-1D2EF6AD3B53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415E0-CA35-CD42-97CA-279C7D62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.ucsd.edu/static/TimeSeries.pdf" TargetMode="External"/><Relationship Id="rId7" Type="http://schemas.openxmlformats.org/officeDocument/2006/relationships/hyperlink" Target="http://ieeexplore.ieee.org/abstract/document/5206847/" TargetMode="External"/><Relationship Id="rId2" Type="http://schemas.openxmlformats.org/officeDocument/2006/relationships/hyperlink" Target="http://www.cs.toronto.edu/~fleet/research/Papers/DynamicTextur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11744047_42?LI=true" TargetMode="External"/><Relationship Id="rId5" Type="http://schemas.openxmlformats.org/officeDocument/2006/relationships/hyperlink" Target="https://escholarship.org/uc/item/2m50f2fb" TargetMode="External"/><Relationship Id="rId4" Type="http://schemas.openxmlformats.org/officeDocument/2006/relationships/hyperlink" Target="http://ww.vavlab.ee.boun.edu.tr/courses/574/material/books/blake_Active_Contours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Linear Dynamical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73253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models can have higher orders than 1</a:t>
            </a:r>
          </a:p>
          <a:p>
            <a:r>
              <a:rPr lang="en-US" dirty="0"/>
              <a:t>Each observation is dependent on the previous </a:t>
            </a:r>
            <a:r>
              <a:rPr lang="en-US" i="1" dirty="0"/>
              <a:t>d</a:t>
            </a:r>
            <a:r>
              <a:rPr lang="en-US" dirty="0"/>
              <a:t> observations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2" y="3128695"/>
            <a:ext cx="11090936" cy="5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4" cy="4863042"/>
          </a:xfrm>
        </p:spPr>
        <p:txBody>
          <a:bodyPr>
            <a:normAutofit/>
          </a:bodyPr>
          <a:lstStyle/>
          <a:p>
            <a:r>
              <a:rPr lang="en-US" i="1" dirty="0" err="1"/>
              <a:t>y</a:t>
            </a:r>
            <a:r>
              <a:rPr lang="en-US" i="1" baseline="-25000" dirty="0" err="1"/>
              <a:t>t</a:t>
            </a:r>
            <a:r>
              <a:rPr lang="en-US" dirty="0"/>
              <a:t>: image of height </a:t>
            </a:r>
            <a:r>
              <a:rPr lang="en-US" i="1" dirty="0"/>
              <a:t>h</a:t>
            </a:r>
            <a:r>
              <a:rPr lang="en-US" dirty="0"/>
              <a:t> and width </a:t>
            </a:r>
            <a:r>
              <a:rPr lang="en-US" i="1" dirty="0"/>
              <a:t>w </a:t>
            </a:r>
            <a:r>
              <a:rPr lang="en-US" dirty="0"/>
              <a:t>at time </a:t>
            </a:r>
            <a:r>
              <a:rPr lang="en-US" i="1" dirty="0"/>
              <a:t>t</a:t>
            </a:r>
            <a:r>
              <a:rPr lang="en-US" dirty="0"/>
              <a:t>, usually flattened into 1 x </a:t>
            </a:r>
            <a:r>
              <a:rPr lang="en-US" i="1" dirty="0" err="1"/>
              <a:t>hw</a:t>
            </a:r>
            <a:r>
              <a:rPr lang="en-US" dirty="0"/>
              <a:t> vector</a:t>
            </a:r>
          </a:p>
          <a:p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: state space vector at time </a:t>
            </a:r>
            <a:r>
              <a:rPr lang="en-US" i="1" dirty="0"/>
              <a:t>t</a:t>
            </a:r>
            <a:r>
              <a:rPr lang="en-US" dirty="0"/>
              <a:t>, 1 x </a:t>
            </a:r>
            <a:r>
              <a:rPr lang="en-US" i="1" dirty="0"/>
              <a:t>q</a:t>
            </a:r>
            <a:r>
              <a:rPr lang="en-US" dirty="0"/>
              <a:t> (where </a:t>
            </a:r>
            <a:r>
              <a:rPr lang="en-US" i="1" dirty="0"/>
              <a:t>q </a:t>
            </a:r>
            <a:r>
              <a:rPr lang="en-US" dirty="0"/>
              <a:t>&lt;&lt;&lt; </a:t>
            </a:r>
            <a:r>
              <a:rPr lang="en-US" i="1" dirty="0" err="1"/>
              <a:t>hw</a:t>
            </a:r>
            <a:r>
              <a:rPr lang="en-US" dirty="0"/>
              <a:t>)</a:t>
            </a:r>
          </a:p>
          <a:p>
            <a:r>
              <a:rPr lang="en-US" i="1" dirty="0" err="1"/>
              <a:t>u</a:t>
            </a:r>
            <a:r>
              <a:rPr lang="en-US" i="1" baseline="-25000" dirty="0" err="1"/>
              <a:t>t</a:t>
            </a:r>
            <a:r>
              <a:rPr lang="en-US" dirty="0"/>
              <a:t>: white Gaussian noise</a:t>
            </a:r>
          </a:p>
          <a:p>
            <a:r>
              <a:rPr lang="en-US" i="1" dirty="0"/>
              <a:t>C</a:t>
            </a:r>
            <a:r>
              <a:rPr lang="en-US" dirty="0"/>
              <a:t>: output matrix, maps between spaces, </a:t>
            </a:r>
            <a:r>
              <a:rPr lang="en-US" i="1" dirty="0" err="1"/>
              <a:t>hw</a:t>
            </a:r>
            <a:r>
              <a:rPr lang="en-US" i="1" dirty="0"/>
              <a:t> </a:t>
            </a:r>
            <a:r>
              <a:rPr lang="en-US" dirty="0"/>
              <a:t>x</a:t>
            </a:r>
            <a:r>
              <a:rPr lang="en-US" i="1" dirty="0"/>
              <a:t>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48" y="2553159"/>
            <a:ext cx="5492174" cy="87668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Image in a sequence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131700" y="3728344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“state”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Noise inherent to the system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8131700" y="1396591"/>
            <a:ext cx="1684868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 matrix</a:t>
            </a:r>
          </a:p>
        </p:txBody>
      </p:sp>
    </p:spTree>
    <p:extLst>
      <p:ext uri="{BB962C8B-B14F-4D97-AF65-F5344CB8AC3E}">
        <p14:creationId xmlns:p14="http://schemas.microsoft.com/office/powerpoint/2010/main" val="7516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3433"/>
            <a:ext cx="2032000" cy="139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13" y="1571025"/>
            <a:ext cx="5492174" cy="876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2971478"/>
            <a:ext cx="2268844" cy="15839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2971478"/>
            <a:ext cx="2283113" cy="1583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4967032"/>
            <a:ext cx="2275978" cy="15839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4974166"/>
            <a:ext cx="2283113" cy="157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67897" y="258099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4650" y="259987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67897" y="462864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54650" y="462875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4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3354107" y="3604804"/>
            <a:ext cx="2558593" cy="1714257"/>
          </a:xfrm>
          <a:prstGeom prst="wedgeRoundRectCallout">
            <a:avLst>
              <a:gd name="adj1" fmla="val 55938"/>
              <a:gd name="adj2" fmla="val -22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of these is 1 column of </a:t>
            </a:r>
            <a:r>
              <a:rPr lang="en-US" i="1" dirty="0"/>
              <a:t>C.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There are </a:t>
            </a:r>
            <a:r>
              <a:rPr lang="en-US" i="1" dirty="0"/>
              <a:t>q</a:t>
            </a:r>
            <a:r>
              <a:rPr lang="en-US" dirty="0"/>
              <a:t> of them (first 4 shown here).</a:t>
            </a:r>
          </a:p>
        </p:txBody>
      </p:sp>
    </p:spTree>
    <p:extLst>
      <p:ext uri="{BB962C8B-B14F-4D97-AF65-F5344CB8AC3E}">
        <p14:creationId xmlns:p14="http://schemas.microsoft.com/office/powerpoint/2010/main" val="10261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3976934" cy="4575175"/>
          </a:xfrm>
        </p:spPr>
        <p:txBody>
          <a:bodyPr/>
          <a:lstStyle/>
          <a:p>
            <a:r>
              <a:rPr lang="en-US" dirty="0"/>
              <a:t>How do we learn the appearance model?</a:t>
            </a:r>
          </a:p>
          <a:p>
            <a:r>
              <a:rPr lang="en-US" dirty="0"/>
              <a:t>Choose state-space dimension size </a:t>
            </a:r>
            <a:r>
              <a:rPr lang="en-US" i="1" dirty="0"/>
              <a:t>q</a:t>
            </a:r>
          </a:p>
          <a:p>
            <a:r>
              <a:rPr lang="en-US" dirty="0"/>
              <a:t>Noise term is </a:t>
            </a:r>
            <a:r>
              <a:rPr lang="en-US" dirty="0" err="1"/>
              <a:t>i.i.d</a:t>
            </a:r>
            <a:r>
              <a:rPr lang="en-US" dirty="0"/>
              <a:t> Gaussian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1477432"/>
            <a:ext cx="3784600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2486023"/>
            <a:ext cx="22733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3342214"/>
            <a:ext cx="1295400" cy="457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29668" y="2414586"/>
            <a:ext cx="2328333" cy="1682748"/>
          </a:xfrm>
          <a:prstGeom prst="wedgeRoundRectCallout">
            <a:avLst>
              <a:gd name="adj1" fmla="val 59167"/>
              <a:gd name="adj2" fmla="val 21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U</a:t>
            </a:r>
            <a:r>
              <a:rPr lang="en-US" dirty="0"/>
              <a:t>-hat is a matrix of the first </a:t>
            </a:r>
            <a:r>
              <a:rPr lang="en-US" i="1" dirty="0"/>
              <a:t>q</a:t>
            </a:r>
            <a:r>
              <a:rPr lang="en-US" dirty="0"/>
              <a:t> columns of </a:t>
            </a:r>
            <a:r>
              <a:rPr lang="en-US" i="1" dirty="0"/>
              <a:t>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4223805"/>
            <a:ext cx="1968500" cy="457200"/>
          </a:xfrm>
          <a:prstGeom prst="rect">
            <a:avLst/>
          </a:prstGeom>
        </p:spPr>
      </p:pic>
      <p:sp>
        <p:nvSpPr>
          <p:cNvPr id="23" name="Rounded Rectangular Callout 22"/>
          <p:cNvSpPr/>
          <p:nvPr/>
        </p:nvSpPr>
        <p:spPr>
          <a:xfrm>
            <a:off x="9338735" y="4113211"/>
            <a:ext cx="2717798" cy="1661056"/>
          </a:xfrm>
          <a:prstGeom prst="wedgeRoundRectCallout">
            <a:avLst>
              <a:gd name="adj1" fmla="val -58651"/>
              <a:gd name="adj2" fmla="val -24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/>
              <a:t>V</a:t>
            </a:r>
            <a:r>
              <a:rPr lang="en-US"/>
              <a:t>-hat </a:t>
            </a:r>
            <a:r>
              <a:rPr lang="en-US" dirty="0"/>
              <a:t>is a matrix of the first </a:t>
            </a:r>
            <a:r>
              <a:rPr lang="en-US" i="1" dirty="0"/>
              <a:t>q</a:t>
            </a:r>
            <a:r>
              <a:rPr lang="en-US" dirty="0"/>
              <a:t> columns </a:t>
            </a:r>
            <a:r>
              <a:rPr lang="en-US"/>
              <a:t>of </a:t>
            </a:r>
            <a:r>
              <a:rPr lang="en-US" i="1"/>
              <a:t>V</a:t>
            </a:r>
            <a:r>
              <a:rPr lang="en-US"/>
              <a:t>, and sigma-hat is a diagonal matrix of the first </a:t>
            </a:r>
            <a:r>
              <a:rPr lang="en-US" i="1"/>
              <a:t>q</a:t>
            </a:r>
            <a:r>
              <a:rPr lang="en-US"/>
              <a:t> singular values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943739"/>
            <a:ext cx="5492174" cy="8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3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2" cy="4863042"/>
          </a:xfrm>
        </p:spPr>
        <p:txBody>
          <a:bodyPr>
            <a:normAutofit/>
          </a:bodyPr>
          <a:lstStyle/>
          <a:p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t-1</a:t>
            </a:r>
            <a:r>
              <a:rPr lang="en-US" dirty="0"/>
              <a:t>: state space vectors at times </a:t>
            </a:r>
            <a:r>
              <a:rPr lang="en-US" i="1" dirty="0"/>
              <a:t>t</a:t>
            </a:r>
            <a:r>
              <a:rPr lang="en-US" dirty="0"/>
              <a:t> and </a:t>
            </a:r>
            <a:r>
              <a:rPr lang="en-US" i="1" dirty="0"/>
              <a:t>t </a:t>
            </a:r>
            <a:r>
              <a:rPr lang="mr-IN" i="1" dirty="0"/>
              <a:t>–</a:t>
            </a:r>
            <a:r>
              <a:rPr lang="en-US" i="1" dirty="0"/>
              <a:t> 1</a:t>
            </a:r>
            <a:r>
              <a:rPr lang="en-US" dirty="0"/>
              <a:t>, each 1 x </a:t>
            </a:r>
            <a:r>
              <a:rPr lang="en-US" i="1" dirty="0"/>
              <a:t>q</a:t>
            </a:r>
            <a:r>
              <a:rPr lang="en-US" dirty="0"/>
              <a:t> vector</a:t>
            </a:r>
          </a:p>
          <a:p>
            <a:r>
              <a:rPr lang="en-US" i="1" dirty="0"/>
              <a:t>A</a:t>
            </a:r>
            <a:r>
              <a:rPr lang="en-US" dirty="0"/>
              <a:t>: transition matrix, </a:t>
            </a:r>
            <a:r>
              <a:rPr lang="en-US" i="1" dirty="0"/>
              <a:t>q </a:t>
            </a:r>
            <a:r>
              <a:rPr lang="en-US" dirty="0"/>
              <a:t>x </a:t>
            </a:r>
            <a:r>
              <a:rPr lang="en-US" i="1" dirty="0"/>
              <a:t>q </a:t>
            </a:r>
            <a:r>
              <a:rPr lang="en-US" dirty="0"/>
              <a:t>matrix</a:t>
            </a:r>
          </a:p>
          <a:p>
            <a:r>
              <a:rPr lang="en-US" i="1" dirty="0"/>
              <a:t>W</a:t>
            </a:r>
            <a:r>
              <a:rPr lang="en-US" dirty="0"/>
              <a:t>: driving noise, </a:t>
            </a:r>
            <a:r>
              <a:rPr lang="en-US" i="1" dirty="0"/>
              <a:t>q </a:t>
            </a:r>
            <a:r>
              <a:rPr lang="en-US" dirty="0"/>
              <a:t>x </a:t>
            </a:r>
            <a:r>
              <a:rPr lang="en-US" i="1" dirty="0"/>
              <a:t>q</a:t>
            </a:r>
            <a:r>
              <a:rPr lang="en-US" dirty="0"/>
              <a:t> matrix</a:t>
            </a:r>
          </a:p>
          <a:p>
            <a:r>
              <a:rPr lang="en-US" i="1" dirty="0" err="1"/>
              <a:t>v</a:t>
            </a:r>
            <a:r>
              <a:rPr lang="en-US" i="1" baseline="-25000" dirty="0" err="1"/>
              <a:t>t</a:t>
            </a:r>
            <a:r>
              <a:rPr lang="en-US" dirty="0"/>
              <a:t>: white Gaussian noise</a:t>
            </a:r>
            <a:endParaRPr lang="en-US" i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-22303"/>
              <a:gd name="adj2" fmla="val -65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state at time </a:t>
            </a:r>
            <a:r>
              <a:rPr lang="en-US" i="1" dirty="0"/>
              <a:t>t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715657" y="3740230"/>
            <a:ext cx="1684867" cy="1128861"/>
          </a:xfrm>
          <a:prstGeom prst="wedgeRoundRectCallout">
            <a:avLst>
              <a:gd name="adj1" fmla="val -2129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state at </a:t>
            </a:r>
            <a:r>
              <a:rPr lang="en-US" i="1" dirty="0"/>
              <a:t>t - 1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Driving noise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217300" y="1396591"/>
            <a:ext cx="1774300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State transition matrix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13" y="2566051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120000" y="2459421"/>
            <a:ext cx="4397931" cy="3717542"/>
          </a:xfrm>
        </p:spPr>
        <p:txBody>
          <a:bodyPr/>
          <a:lstStyle/>
          <a:p>
            <a:r>
              <a:rPr lang="en-US" dirty="0"/>
              <a:t>Three textures</a:t>
            </a:r>
          </a:p>
          <a:p>
            <a:r>
              <a:rPr lang="en-US" i="1" dirty="0"/>
              <a:t>q =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3" y="1584107"/>
            <a:ext cx="5087298" cy="584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55" y="1478239"/>
            <a:ext cx="6257597" cy="50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668165" cy="4863042"/>
          </a:xfrm>
        </p:spPr>
        <p:txBody>
          <a:bodyPr>
            <a:normAutofit/>
          </a:bodyPr>
          <a:lstStyle/>
          <a:p>
            <a:r>
              <a:rPr lang="en-US" dirty="0"/>
              <a:t>How do we learn the state model?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See Assignment 2!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44" y="2534519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LDS as 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79975"/>
          </a:xfrm>
        </p:spPr>
        <p:txBody>
          <a:bodyPr/>
          <a:lstStyle/>
          <a:p>
            <a:r>
              <a:rPr lang="en-US" dirty="0"/>
              <a:t>Once we’ve learned the parameters, we can </a:t>
            </a:r>
            <a:r>
              <a:rPr lang="en-US" i="1" dirty="0"/>
              <a:t>generate new instances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Major strength of LDS!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2533753"/>
            <a:ext cx="2032000" cy="139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2533753"/>
            <a:ext cx="2032000" cy="139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4250542"/>
            <a:ext cx="2032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4250542"/>
            <a:ext cx="2032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PCA = Linear + Gaussian</a:t>
            </a:r>
          </a:p>
          <a:p>
            <a:r>
              <a:rPr lang="en-US" dirty="0"/>
              <a:t>What if the </a:t>
            </a:r>
            <a:r>
              <a:rPr lang="en-US" i="1" dirty="0"/>
              <a:t>state space</a:t>
            </a:r>
            <a:r>
              <a:rPr lang="en-US" dirty="0"/>
              <a:t> isn’t linear, or data aren’t Gaussian?</a:t>
            </a:r>
          </a:p>
          <a:p>
            <a:endParaRPr lang="en-US" dirty="0"/>
          </a:p>
          <a:p>
            <a:r>
              <a:rPr lang="en-US" dirty="0"/>
              <a:t>Nonlinear appearance models</a:t>
            </a:r>
          </a:p>
          <a:p>
            <a:pPr lvl="1"/>
            <a:r>
              <a:rPr lang="en-US" dirty="0"/>
              <a:t>Wavelets</a:t>
            </a:r>
          </a:p>
          <a:p>
            <a:pPr lvl="1"/>
            <a:r>
              <a:rPr lang="en-US" dirty="0" err="1"/>
              <a:t>IsoMap</a:t>
            </a:r>
            <a:endParaRPr lang="en-US" dirty="0"/>
          </a:p>
          <a:p>
            <a:pPr lvl="1"/>
            <a:r>
              <a:rPr lang="en-US" dirty="0"/>
              <a:t>LLE</a:t>
            </a:r>
          </a:p>
          <a:p>
            <a:pPr lvl="1"/>
            <a:r>
              <a:rPr lang="en-US" dirty="0"/>
              <a:t>Kernel PCA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introduce their own problems!</a:t>
            </a:r>
          </a:p>
        </p:txBody>
      </p:sp>
    </p:spTree>
    <p:extLst>
      <p:ext uri="{BB962C8B-B14F-4D97-AF65-F5344CB8AC3E}">
        <p14:creationId xmlns:p14="http://schemas.microsoft.com/office/powerpoint/2010/main" val="9100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976000" cy="5252509"/>
          </a:xfrm>
        </p:spPr>
        <p:txBody>
          <a:bodyPr>
            <a:normAutofit/>
          </a:bodyPr>
          <a:lstStyle/>
          <a:p>
            <a:r>
              <a:rPr lang="en-US" dirty="0"/>
              <a:t>Comparing LDS models</a:t>
            </a:r>
          </a:p>
          <a:p>
            <a:endParaRPr lang="en-US" dirty="0"/>
          </a:p>
          <a:p>
            <a:r>
              <a:rPr lang="en-US" dirty="0"/>
              <a:t>Given a sequence </a:t>
            </a:r>
            <a:r>
              <a:rPr lang="en-US" i="1" dirty="0"/>
              <a:t>Y</a:t>
            </a:r>
            <a:r>
              <a:rPr lang="en-US" dirty="0"/>
              <a:t>: </a:t>
            </a:r>
          </a:p>
          <a:p>
            <a:r>
              <a:rPr lang="en-US" dirty="0"/>
              <a:t>New sequence </a:t>
            </a:r>
            <a:r>
              <a:rPr lang="en-US" i="1" dirty="0"/>
              <a:t>Y’</a:t>
            </a:r>
            <a:r>
              <a:rPr lang="en-US" dirty="0"/>
              <a:t>:</a:t>
            </a:r>
          </a:p>
          <a:p>
            <a:r>
              <a:rPr lang="en-US" b="1" dirty="0"/>
              <a:t>How do we compare these systems?</a:t>
            </a:r>
          </a:p>
          <a:p>
            <a:r>
              <a:rPr lang="en-US" dirty="0"/>
              <a:t>Despite linear formulation, </a:t>
            </a:r>
            <a:br>
              <a:rPr lang="en-US" dirty="0"/>
            </a:br>
            <a:r>
              <a:rPr lang="en-US" dirty="0"/>
              <a:t>are NOT Euclidean</a:t>
            </a:r>
          </a:p>
          <a:p>
            <a:r>
              <a:rPr lang="en-US" dirty="0"/>
              <a:t>Valid distance metrics include spectral methods and distribution comparators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9033"/>
            <a:ext cx="25654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4" y="3335866"/>
            <a:ext cx="31115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34" y="2849032"/>
            <a:ext cx="2895600" cy="1030895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9173634" y="1912445"/>
            <a:ext cx="2904067" cy="2904067"/>
          </a:xfrm>
          <a:prstGeom prst="mathMultiply">
            <a:avLst>
              <a:gd name="adj1" fmla="val 1521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9852" b="6772"/>
          <a:stretch/>
        </p:blipFill>
        <p:spPr>
          <a:xfrm>
            <a:off x="5412317" y="4751423"/>
            <a:ext cx="260350" cy="4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 Lightning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10073517" cy="2304942"/>
          </a:xfrm>
        </p:spPr>
        <p:txBody>
          <a:bodyPr>
            <a:normAutofit/>
          </a:bodyPr>
          <a:lstStyle/>
          <a:p>
            <a:r>
              <a:rPr lang="en-US" dirty="0"/>
              <a:t>Select multiple, non-overlapping patches from each video</a:t>
            </a:r>
          </a:p>
          <a:p>
            <a:r>
              <a:rPr lang="en-US" dirty="0"/>
              <a:t>Build LDS for each patch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3" y="2786966"/>
            <a:ext cx="10481835" cy="39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LDS!</a:t>
            </a:r>
          </a:p>
          <a:p>
            <a:r>
              <a:rPr lang="en-US" dirty="0"/>
              <a:t>Now on </a:t>
            </a:r>
            <a:r>
              <a:rPr lang="en-US" dirty="0" err="1"/>
              <a:t>AutoLab</a:t>
            </a:r>
            <a:r>
              <a:rPr lang="en-US" dirty="0"/>
              <a:t>: </a:t>
            </a:r>
            <a:r>
              <a:rPr lang="en-US" b="1" dirty="0"/>
              <a:t>due September 17</a:t>
            </a:r>
          </a:p>
        </p:txBody>
      </p:sp>
    </p:spTree>
    <p:extLst>
      <p:ext uri="{BB962C8B-B14F-4D97-AF65-F5344CB8AC3E}">
        <p14:creationId xmlns:p14="http://schemas.microsoft.com/office/powerpoint/2010/main" val="12761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7614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Hyndman </a:t>
            </a:r>
            <a:r>
              <a:rPr lang="en-US" i="1" dirty="0"/>
              <a:t>et al</a:t>
            </a:r>
            <a:r>
              <a:rPr lang="en-US" dirty="0"/>
              <a:t>, “Higher-order Autoregressive Models for Dynamic Textures”, BMVC 2007 </a:t>
            </a:r>
            <a:r>
              <a:rPr lang="en-US" dirty="0">
                <a:hlinkClick r:id="rId2"/>
              </a:rPr>
              <a:t>http://www.cs.toronto.edu/~fleet/research/Papers/DynamicTextures.pdf</a:t>
            </a:r>
            <a:r>
              <a:rPr lang="en-US" dirty="0"/>
              <a:t> </a:t>
            </a:r>
          </a:p>
          <a:p>
            <a:r>
              <a:rPr lang="en-US" dirty="0"/>
              <a:t>Shumway and </a:t>
            </a:r>
            <a:r>
              <a:rPr lang="en-US" dirty="0" err="1"/>
              <a:t>Stoffer</a:t>
            </a:r>
            <a:r>
              <a:rPr lang="en-US" dirty="0"/>
              <a:t>, </a:t>
            </a:r>
            <a:r>
              <a:rPr lang="en-US" i="1" dirty="0"/>
              <a:t>Time Series Analysis and Its Applications </a:t>
            </a:r>
            <a:r>
              <a:rPr lang="en-US" dirty="0"/>
              <a:t>(3</a:t>
            </a:r>
            <a:r>
              <a:rPr lang="en-US" baseline="30000" dirty="0"/>
              <a:t>rd</a:t>
            </a:r>
            <a:r>
              <a:rPr lang="en-US" dirty="0"/>
              <a:t> ed.), Chapters 3 and 6, </a:t>
            </a:r>
            <a:r>
              <a:rPr lang="en-US" dirty="0">
                <a:hlinkClick r:id="rId3"/>
              </a:rPr>
              <a:t>http://www.db.ucsd.edu/static/TimeSeries.pdf</a:t>
            </a:r>
            <a:r>
              <a:rPr lang="en-US" dirty="0"/>
              <a:t> </a:t>
            </a:r>
          </a:p>
          <a:p>
            <a:r>
              <a:rPr lang="en-US" dirty="0"/>
              <a:t>Blake and </a:t>
            </a:r>
            <a:r>
              <a:rPr lang="en-US" dirty="0" err="1"/>
              <a:t>Isard</a:t>
            </a:r>
            <a:r>
              <a:rPr lang="en-US" dirty="0"/>
              <a:t>, </a:t>
            </a:r>
            <a:r>
              <a:rPr lang="en-US" i="1" dirty="0"/>
              <a:t>Active Contours</a:t>
            </a:r>
            <a:r>
              <a:rPr lang="en-US" dirty="0"/>
              <a:t>, Chapter 9-11, </a:t>
            </a:r>
            <a:r>
              <a:rPr lang="en-US" dirty="0">
                <a:hlinkClick r:id="rId4"/>
              </a:rPr>
              <a:t>http://ww.vavlab.ee.boun.edu.tr/courses/574/material/books/blake_Active_Contours.pdf</a:t>
            </a:r>
            <a:r>
              <a:rPr lang="en-US" dirty="0"/>
              <a:t> </a:t>
            </a:r>
          </a:p>
          <a:p>
            <a:r>
              <a:rPr lang="en-US" dirty="0" err="1"/>
              <a:t>Doretto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“Dynamic Textures”, IJCV 2003 </a:t>
            </a:r>
            <a:r>
              <a:rPr lang="en-US" dirty="0">
                <a:hlinkClick r:id="rId5"/>
              </a:rPr>
              <a:t>https://escholarship.org/uc/item/2m50f2fb</a:t>
            </a:r>
            <a:r>
              <a:rPr lang="en-US" dirty="0"/>
              <a:t> </a:t>
            </a:r>
          </a:p>
          <a:p>
            <a:r>
              <a:rPr lang="en-US" dirty="0" err="1"/>
              <a:t>Woolfe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“Shift Invariant Dynamic Texture Recognition”, ECCV 2006 </a:t>
            </a:r>
            <a:r>
              <a:rPr lang="en-US" dirty="0">
                <a:hlinkClick r:id="rId6"/>
              </a:rPr>
              <a:t>https://link.springer.com/chapter/10.1007%2F11744047_42?LI=true</a:t>
            </a:r>
            <a:r>
              <a:rPr lang="en-US" dirty="0"/>
              <a:t> </a:t>
            </a:r>
          </a:p>
          <a:p>
            <a:r>
              <a:rPr lang="en-US" dirty="0" err="1"/>
              <a:t>Ravichandran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“View-invariant dynamic texture recognition using a bag of dynamical systems”, CVPR 2009 </a:t>
            </a:r>
            <a:r>
              <a:rPr lang="en-US" dirty="0">
                <a:hlinkClick r:id="rId7"/>
              </a:rPr>
              <a:t>http://ieeexplore.ieee.org/abstract/document/5206847/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231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786043" cy="4351338"/>
          </a:xfrm>
        </p:spPr>
        <p:txBody>
          <a:bodyPr/>
          <a:lstStyle/>
          <a:p>
            <a:r>
              <a:rPr lang="en-US" dirty="0"/>
              <a:t>Motion analysis via optical flow</a:t>
            </a:r>
          </a:p>
          <a:p>
            <a:r>
              <a:rPr lang="en-US" dirty="0"/>
              <a:t>Parametric vs energy-based formulations</a:t>
            </a:r>
          </a:p>
          <a:p>
            <a:r>
              <a:rPr lang="en-US" dirty="0"/>
              <a:t>Importance of assumptions</a:t>
            </a:r>
          </a:p>
          <a:p>
            <a:r>
              <a:rPr lang="en-US" dirty="0"/>
              <a:t>Modern formulations</a:t>
            </a:r>
          </a:p>
          <a:p>
            <a:pPr lvl="1"/>
            <a:r>
              <a:rPr lang="en-US" dirty="0"/>
              <a:t>Robustness to outliers (large optical flow)</a:t>
            </a:r>
          </a:p>
          <a:p>
            <a:pPr lvl="1"/>
            <a:r>
              <a:rPr lang="en-US" dirty="0"/>
              <a:t>Relatedness to </a:t>
            </a:r>
            <a:r>
              <a:rPr lang="en-US" dirty="0" err="1"/>
              <a:t>markov</a:t>
            </a:r>
            <a:r>
              <a:rPr lang="en-US" dirty="0"/>
              <a:t> random fields</a:t>
            </a:r>
          </a:p>
          <a:p>
            <a:pPr lvl="1"/>
            <a:r>
              <a:rPr lang="en-US" dirty="0"/>
              <a:t>Coarse-to-fine image pyramids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1113277"/>
            <a:ext cx="3421242" cy="2565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4001294"/>
            <a:ext cx="3421242" cy="25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7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 type of motion: </a:t>
            </a:r>
            <a:r>
              <a:rPr lang="en-US" b="1" dirty="0"/>
              <a:t>dynamic textures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2795711"/>
            <a:ext cx="5969000" cy="142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4754563"/>
            <a:ext cx="5969000" cy="142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395415"/>
            <a:ext cx="5372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“Dynamic textured sequences are scenes with complex motion patterns due to interactions between multiple moving components.”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Blowing leaves</a:t>
            </a:r>
          </a:p>
          <a:p>
            <a:pPr lvl="1"/>
            <a:r>
              <a:rPr lang="en-US" dirty="0"/>
              <a:t>Flickering flames</a:t>
            </a:r>
          </a:p>
          <a:p>
            <a:pPr lvl="1"/>
            <a:r>
              <a:rPr lang="en-US" dirty="0"/>
              <a:t>Water rippling</a:t>
            </a:r>
          </a:p>
          <a:p>
            <a:r>
              <a:rPr lang="en-US" b="1" dirty="0"/>
              <a:t>Multiple moving components: problematic for optical flow</a:t>
            </a:r>
            <a:endParaRPr lang="en-US" dirty="0"/>
          </a:p>
          <a:p>
            <a:r>
              <a:rPr lang="en-US" dirty="0"/>
              <a:t>How to analyze dynamic textures?</a:t>
            </a:r>
          </a:p>
        </p:txBody>
      </p:sp>
    </p:spTree>
    <p:extLst>
      <p:ext uri="{BB962C8B-B14F-4D97-AF65-F5344CB8AC3E}">
        <p14:creationId xmlns:p14="http://schemas.microsoft.com/office/powerpoint/2010/main" val="21396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an effective procedure for tracking changes over sequences of images, while maintaining a certain coherence of motions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77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310311" cy="4814326"/>
          </a:xfrm>
        </p:spPr>
        <p:txBody>
          <a:bodyPr/>
          <a:lstStyle/>
          <a:p>
            <a:r>
              <a:rPr lang="en-US" dirty="0"/>
              <a:t>Hand tracking</a:t>
            </a:r>
          </a:p>
          <a:p>
            <a:r>
              <a:rPr lang="en-US" dirty="0"/>
              <a:t>Top row: slow movements</a:t>
            </a:r>
          </a:p>
          <a:p>
            <a:r>
              <a:rPr lang="en-US" dirty="0"/>
              <a:t>Bottom row: fast movements</a:t>
            </a:r>
          </a:p>
          <a:p>
            <a:r>
              <a:rPr lang="en-US" b="1" dirty="0"/>
              <a:t>Fixed curves or priors cannot exploit coherence of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94" y="2177317"/>
            <a:ext cx="7354738" cy="35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54400" cy="731308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/>
              <a:t>main components</a:t>
            </a:r>
            <a:r>
              <a:rPr lang="en-US">
                <a:sym typeface="Wingdings"/>
              </a:rPr>
              <a:t> (using notation from Hyndman 2006):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3105696"/>
            <a:ext cx="5492174" cy="87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4629697"/>
            <a:ext cx="7400252" cy="8509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60400" y="3105696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Appearance Model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60399" y="4784605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Model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9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definition of a 1</a:t>
            </a:r>
            <a:r>
              <a:rPr lang="en-US" baseline="30000" dirty="0"/>
              <a:t>st</a:t>
            </a:r>
            <a:r>
              <a:rPr lang="en-US" dirty="0"/>
              <a:t>-order autoregressive (AR) process!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observation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 is a function of previous observations, plus some noise</a:t>
            </a:r>
          </a:p>
          <a:p>
            <a:endParaRPr lang="en-US" dirty="0"/>
          </a:p>
          <a:p>
            <a:r>
              <a:rPr lang="en-US" b="1" dirty="0"/>
              <a:t>Markov model!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07" y="2614630"/>
            <a:ext cx="740025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2051</TotalTime>
  <Words>750</Words>
  <Application>Microsoft Macintosh PowerPoint</Application>
  <PresentationFormat>Widescreen</PresentationFormat>
  <Paragraphs>127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Corbel</vt:lpstr>
      <vt:lpstr>Depth</vt:lpstr>
      <vt:lpstr>Linear Dynamical Systems</vt:lpstr>
      <vt:lpstr>Assignment 1 Lightning Review</vt:lpstr>
      <vt:lpstr>Last time…</vt:lpstr>
      <vt:lpstr>Today</vt:lpstr>
      <vt:lpstr>Dynamic textures</vt:lpstr>
      <vt:lpstr>Dynamical Models</vt:lpstr>
      <vt:lpstr>Dynamical Models</vt:lpstr>
      <vt:lpstr>Linear Dynamical Models</vt:lpstr>
      <vt:lpstr>Autoregressive Models</vt:lpstr>
      <vt:lpstr>Autoregressive Models</vt:lpstr>
      <vt:lpstr>Appearance Model</vt:lpstr>
      <vt:lpstr>Appearance Model</vt:lpstr>
      <vt:lpstr>Appearance Model</vt:lpstr>
      <vt:lpstr>State Model</vt:lpstr>
      <vt:lpstr>State Model</vt:lpstr>
      <vt:lpstr>State Model</vt:lpstr>
      <vt:lpstr>LDS as Generative Models</vt:lpstr>
      <vt:lpstr>Problems with LDS</vt:lpstr>
      <vt:lpstr>Problems with LDS</vt:lpstr>
      <vt:lpstr>Comparing LDS</vt:lpstr>
      <vt:lpstr>Assignment 2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Dynamical Systems</dc:title>
  <dc:creator>Shannon Quinn</dc:creator>
  <cp:lastModifiedBy>Shannon Quinn</cp:lastModifiedBy>
  <cp:revision>51</cp:revision>
  <dcterms:created xsi:type="dcterms:W3CDTF">2017-09-09T19:38:33Z</dcterms:created>
  <dcterms:modified xsi:type="dcterms:W3CDTF">2019-09-01T22:07:16Z</dcterms:modified>
</cp:coreProperties>
</file>